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8" r:id="rId21"/>
    <p:sldId id="279" r:id="rId22"/>
    <p:sldId id="280" r:id="rId23"/>
    <p:sldId id="281" r:id="rId24"/>
    <p:sldId id="282" r:id="rId25"/>
    <p:sldId id="283" r:id="rId26"/>
    <p:sldId id="284" r:id="rId2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16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media/image1.wmf>
</file>

<file path=ppt/media/image2.wmf>
</file>

<file path=ppt/media/image3.wmf>
</file>

<file path=ppt/media/image4.wmf>
</file>

<file path=ppt/media/image5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5.v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6.v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7.v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8.v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9.v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0.v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1.v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2.bin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2.v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3.v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4.v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5.v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6.v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4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2590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8500"/>
              <a:t>Lesson 5.1</a:t>
            </a:r>
            <a:br>
              <a:rPr lang="en-US" sz="8500"/>
            </a:br>
            <a:r>
              <a:rPr lang="en-US" sz="8500"/>
              <a:t>part one</a:t>
            </a: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68" decel="100000"/>
                                        <p:tgtEl>
                                          <p:spTgt spid="205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68" decel="100000"/>
                                        <p:tgtEl>
                                          <p:spTgt spid="2052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68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68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1066800"/>
            <a:ext cx="8229600" cy="1143000"/>
          </a:xfrm>
        </p:spPr>
        <p:txBody>
          <a:bodyPr/>
          <a:lstStyle/>
          <a:p>
            <a:r>
              <a:rPr lang="en-US"/>
              <a:t>2.  Cot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-5 and sin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</a:t>
            </a:r>
            <a:r>
              <a:rPr lang="en-US" baseline="30000">
                <a:cs typeface="Arial" charset="0"/>
                <a:sym typeface="Symbol" pitchFamily="18" charset="2"/>
              </a:rPr>
              <a:t>26</a:t>
            </a:r>
            <a:r>
              <a:rPr lang="en-US">
                <a:cs typeface="Arial" charset="0"/>
                <a:sym typeface="Symbol" pitchFamily="18" charset="2"/>
              </a:rPr>
              <a:t>/</a:t>
            </a:r>
            <a:r>
              <a:rPr lang="en-US" baseline="-25000">
                <a:cs typeface="Arial" charset="0"/>
                <a:sym typeface="Symbol" pitchFamily="18" charset="2"/>
              </a:rPr>
              <a:t>26</a:t>
            </a:r>
            <a:endParaRPr lang="en-US">
              <a:cs typeface="Arial" charset="0"/>
              <a:sym typeface="Symbol" pitchFamily="18" charset="2"/>
            </a:endParaRPr>
          </a:p>
        </p:txBody>
      </p:sp>
    </p:spTree>
  </p:cSld>
  <p:clrMapOvr>
    <a:masterClrMapping/>
  </p:clrMapOvr>
  <p:transition>
    <p:split orient="vert" dir="in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43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0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609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3.  Tan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is undefined and          sin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&gt; 0</a:t>
            </a:r>
            <a:endParaRPr lang="el-GR" sz="4000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5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/>
          <a:lstStyle/>
          <a:p>
            <a:endParaRPr lang="en-US" sz="4800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2209800"/>
            <a:ext cx="6400800" cy="1752600"/>
          </a:xfrm>
        </p:spPr>
        <p:txBody>
          <a:bodyPr/>
          <a:lstStyle/>
          <a:p>
            <a:r>
              <a:rPr lang="en-US"/>
              <a:t>Find the remaining trig functions:</a:t>
            </a:r>
          </a:p>
          <a:p>
            <a:r>
              <a:rPr lang="en-US" sz="4000"/>
              <a:t>Csc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= 5 and cos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&gt; 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>
          <a:xfrm>
            <a:off x="609600" y="2514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6500"/>
              <a:t>Simplifying Trigonometric Identities</a:t>
            </a:r>
          </a:p>
        </p:txBody>
      </p:sp>
    </p:spTree>
  </p:cSld>
  <p:clrMapOvr>
    <a:masterClrMapping/>
  </p:clrMapOvr>
  <p:transition>
    <p:split orient="vert" dir="in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0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Rectangle 4"/>
          <p:cNvSpPr>
            <a:spLocks noGrp="1" noChangeArrowheads="1"/>
          </p:cNvSpPr>
          <p:nvPr>
            <p:ph type="title"/>
          </p:nvPr>
        </p:nvSpPr>
        <p:spPr>
          <a:xfrm>
            <a:off x="685800" y="2362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5500"/>
              <a:t>To simplify a trig identity means to rewrite it in as few terms/quantities as possible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9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11430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To do this we use trig identity properties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8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6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838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1.  Simplify:</a:t>
            </a:r>
            <a:br>
              <a:rPr lang="en-US" sz="4000"/>
            </a:br>
            <a:r>
              <a:rPr lang="en-US" sz="4000"/>
              <a:t>Cos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Tan</a:t>
            </a:r>
            <a:r>
              <a:rPr lang="el-GR" sz="4000">
                <a:cs typeface="Arial" charset="0"/>
              </a:rPr>
              <a:t>Θ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6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066800"/>
            <a:ext cx="8229600" cy="1143000"/>
          </a:xfrm>
        </p:spPr>
        <p:txBody>
          <a:bodyPr>
            <a:normAutofit fontScale="90000"/>
          </a:bodyPr>
          <a:lstStyle/>
          <a:p>
            <a:pPr marL="838200" indent="-838200">
              <a:buFontTx/>
              <a:buAutoNum type="arabicPeriod" startAt="2"/>
            </a:pPr>
            <a:r>
              <a:rPr lang="en-US" sz="4000"/>
              <a:t>Simplify:</a:t>
            </a:r>
            <a:br>
              <a:rPr lang="en-US" sz="4000"/>
            </a:br>
            <a:r>
              <a:rPr lang="en-US" sz="4000"/>
              <a:t>cos(</a:t>
            </a:r>
            <a:r>
              <a:rPr lang="en-US" sz="4000" baseline="30000">
                <a:sym typeface="Symbol" pitchFamily="18" charset="2"/>
              </a:rPr>
              <a:t></a:t>
            </a:r>
            <a:r>
              <a:rPr lang="en-US" sz="4000">
                <a:sym typeface="Symbol" pitchFamily="18" charset="2"/>
              </a:rPr>
              <a:t>/</a:t>
            </a:r>
            <a:r>
              <a:rPr lang="en-US" sz="4000" baseline="-25000">
                <a:sym typeface="Symbol" pitchFamily="18" charset="2"/>
              </a:rPr>
              <a:t>2</a:t>
            </a:r>
            <a:r>
              <a:rPr lang="en-US" sz="4000">
                <a:sym typeface="Symbol" pitchFamily="18" charset="2"/>
              </a:rPr>
              <a:t> – x) Cot x</a:t>
            </a:r>
            <a:endParaRPr lang="en-US" sz="4000">
              <a:cs typeface="Arial" charset="0"/>
              <a:sym typeface="Symbol" pitchFamily="18" charset="2"/>
            </a:endParaRP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30000">
                                          <p:val>
                                            <p:strVal val="#ppt_h/2"/>
                                          </p:val>
                                        </p:tav>
                                        <p:tav tm="40000">
                                          <p:val>
                                            <p:strVal val="#ppt_h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"/>
                                          </p:val>
                                        </p:tav>
                                        <p:tav tm="60000">
                                          <p:val>
                                            <p:strVal val="#ppt_h"/>
                                          </p:val>
                                        </p:tav>
                                        <p:tav tm="69900">
                                          <p:val>
                                            <p:strVal val="#ppt_h/2"/>
                                          </p:val>
                                        </p:tav>
                                        <p:tav tm="8000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5"/>
                                          </p:val>
                                        </p:tav>
                                        <p:tav tm="20000">
                                          <p:val>
                                            <p:strVal val="#ppt_y-.2"/>
                                          </p:val>
                                        </p:tav>
                                        <p:tav tm="30000">
                                          <p:val>
                                            <p:strVal val="#ppt_y"/>
                                          </p:val>
                                        </p:tav>
                                        <p:tav tm="40000">
                                          <p:val>
                                            <p:strVal val="#ppt_y-.15"/>
                                          </p:val>
                                        </p:tav>
                                        <p:tav tm="50000">
                                          <p:val>
                                            <p:strVal val="#ppt_y"/>
                                          </p:val>
                                        </p:tav>
                                        <p:tav tm="60000">
                                          <p:val>
                                            <p:strVal val="#ppt_y-.1"/>
                                          </p:val>
                                        </p:tav>
                                        <p:tav tm="69900">
                                          <p:val>
                                            <p:strVal val="#ppt_y"/>
                                          </p:val>
                                        </p:tav>
                                        <p:tav tm="80000">
                                          <p:val>
                                            <p:strVal val="#ppt_y-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4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>
            <a:normAutofit fontScale="90000"/>
          </a:bodyPr>
          <a:lstStyle/>
          <a:p>
            <a:pPr marL="838200" indent="-838200">
              <a:buFontTx/>
              <a:buAutoNum type="arabicPeriod" startAt="3"/>
            </a:pPr>
            <a:r>
              <a:rPr lang="en-US" sz="4000"/>
              <a:t>Simplify:</a:t>
            </a:r>
            <a:br>
              <a:rPr lang="en-US" sz="4000"/>
            </a:br>
            <a:r>
              <a:rPr lang="en-US" sz="4000"/>
              <a:t>Cos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(1 + Tan</a:t>
            </a:r>
            <a:r>
              <a:rPr lang="en-US" sz="4000" baseline="30000">
                <a:cs typeface="Arial" charset="0"/>
              </a:rPr>
              <a:t>2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)</a:t>
            </a:r>
            <a:endParaRPr lang="el-GR" sz="4000">
              <a:cs typeface="Arial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4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98" decel="1000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" accel="100000" fill="hold">
                                          <p:stCondLst>
                                            <p:cond delay="898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2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0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>
            <a:normAutofit fontScale="90000"/>
          </a:bodyPr>
          <a:lstStyle/>
          <a:p>
            <a:pPr marL="838200" indent="-838200">
              <a:buFontTx/>
              <a:buAutoNum type="arabicPeriod" startAt="4"/>
            </a:pPr>
            <a:r>
              <a:rPr lang="en-US" sz="4000"/>
              <a:t>Simplify:</a:t>
            </a:r>
            <a:br>
              <a:rPr lang="en-US" sz="4000"/>
            </a:br>
            <a:r>
              <a:rPr lang="en-US" sz="4000"/>
              <a:t>(Tan</a:t>
            </a:r>
            <a:r>
              <a:rPr lang="en-US" sz="4000" baseline="30000"/>
              <a:t>2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)/(Sec</a:t>
            </a:r>
            <a:r>
              <a:rPr lang="en-US" sz="4000" baseline="30000">
                <a:cs typeface="Arial" charset="0"/>
              </a:rPr>
              <a:t>2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)</a:t>
            </a:r>
            <a:endParaRPr lang="el-GR" sz="4000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94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Reciprocal Identities</a:t>
            </a:r>
          </a:p>
        </p:txBody>
      </p:sp>
      <p:graphicFrame>
        <p:nvGraphicFramePr>
          <p:cNvPr id="25604" name="Object 4"/>
          <p:cNvGraphicFramePr>
            <a:graphicFrameLocks noChangeAspect="1"/>
          </p:cNvGraphicFramePr>
          <p:nvPr>
            <p:ph sz="half" idx="1"/>
          </p:nvPr>
        </p:nvGraphicFramePr>
        <p:xfrm>
          <a:off x="990600" y="1752600"/>
          <a:ext cx="2946400" cy="4419600"/>
        </p:xfrm>
        <a:graphic>
          <a:graphicData uri="http://schemas.openxmlformats.org/presentationml/2006/ole">
            <p:oleObj spid="_x0000_s1026" name="Equation" r:id="rId3" imgW="812520" imgH="1218960" progId="Equation.DSMT4">
              <p:embed/>
            </p:oleObj>
          </a:graphicData>
        </a:graphic>
      </p:graphicFrame>
      <p:graphicFrame>
        <p:nvGraphicFramePr>
          <p:cNvPr id="25606" name="Object 6"/>
          <p:cNvGraphicFramePr>
            <a:graphicFrameLocks noChangeAspect="1"/>
          </p:cNvGraphicFramePr>
          <p:nvPr>
            <p:ph sz="half" idx="2"/>
          </p:nvPr>
        </p:nvGraphicFramePr>
        <p:xfrm>
          <a:off x="4876800" y="1752600"/>
          <a:ext cx="3016250" cy="4522788"/>
        </p:xfrm>
        <a:graphic>
          <a:graphicData uri="http://schemas.openxmlformats.org/presentationml/2006/ole">
            <p:oleObj spid="_x0000_s1027" name="Equation" r:id="rId4" imgW="812520" imgH="121896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914400"/>
            <a:ext cx="7772400" cy="10668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133600"/>
            <a:ext cx="6400800" cy="1752600"/>
          </a:xfrm>
        </p:spPr>
        <p:txBody>
          <a:bodyPr>
            <a:normAutofit lnSpcReduction="10000"/>
          </a:bodyPr>
          <a:lstStyle/>
          <a:p>
            <a:r>
              <a:rPr lang="en-US" sz="5000"/>
              <a:t>Simplify:</a:t>
            </a:r>
          </a:p>
          <a:p>
            <a:r>
              <a:rPr lang="en-US" sz="5000">
                <a:cs typeface="Times New Roman" pitchFamily="18" charset="0"/>
              </a:rPr>
              <a:t>Cot</a:t>
            </a:r>
            <a:r>
              <a:rPr lang="en-US" sz="5000" baseline="30000">
                <a:cs typeface="Times New Roman" pitchFamily="18" charset="0"/>
              </a:rPr>
              <a:t>2</a:t>
            </a:r>
            <a:r>
              <a:rPr lang="en-US" sz="5000">
                <a:cs typeface="Times New Roman" pitchFamily="18" charset="0"/>
              </a:rPr>
              <a:t>x (Sec</a:t>
            </a:r>
            <a:r>
              <a:rPr lang="en-US" sz="5000" baseline="30000">
                <a:cs typeface="Times New Roman" pitchFamily="18" charset="0"/>
              </a:rPr>
              <a:t>2</a:t>
            </a:r>
            <a:r>
              <a:rPr lang="en-US" sz="5000">
                <a:cs typeface="Times New Roman" pitchFamily="18" charset="0"/>
              </a:rPr>
              <a:t>x – 1)</a:t>
            </a:r>
            <a:endParaRPr lang="el-GR" sz="5000"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990600"/>
            <a:ext cx="7772400" cy="1736725"/>
          </a:xfrm>
        </p:spPr>
        <p:txBody>
          <a:bodyPr/>
          <a:lstStyle/>
          <a:p>
            <a:r>
              <a:rPr lang="en-US" sz="4800"/>
              <a:t>More Advanced Simplifying Trig Identities</a:t>
            </a:r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4000"/>
              <a:t>These may involve factoring, fractions, and other algebraic concepts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7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/>
      <p:bldP spid="7173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600200"/>
            <a:ext cx="8229600" cy="1143000"/>
          </a:xfrm>
        </p:spPr>
        <p:txBody>
          <a:bodyPr/>
          <a:lstStyle/>
          <a:p>
            <a:r>
              <a:rPr lang="en-US"/>
              <a:t>1.  sec</a:t>
            </a:r>
            <a:r>
              <a:rPr lang="en-US" baseline="30000"/>
              <a:t>2</a:t>
            </a:r>
            <a:r>
              <a:rPr lang="en-US"/>
              <a:t>x + tan</a:t>
            </a:r>
            <a:r>
              <a:rPr lang="en-US" baseline="30000"/>
              <a:t>2</a:t>
            </a:r>
            <a:r>
              <a:rPr lang="en-US"/>
              <a:t>x sec</a:t>
            </a:r>
            <a:r>
              <a:rPr lang="en-US" baseline="30000"/>
              <a:t>2</a:t>
            </a:r>
            <a:r>
              <a:rPr lang="en-US"/>
              <a:t>x</a:t>
            </a:r>
            <a:endParaRPr lang="el-GR">
              <a:cs typeface="Arial" charset="0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0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1295400"/>
            <a:ext cx="8229600" cy="1143000"/>
          </a:xfrm>
        </p:spPr>
        <p:txBody>
          <a:bodyPr/>
          <a:lstStyle/>
          <a:p>
            <a:r>
              <a:rPr lang="en-US"/>
              <a:t>2.  1 – 2sin</a:t>
            </a:r>
            <a:r>
              <a:rPr lang="en-US" baseline="30000"/>
              <a:t>2</a:t>
            </a:r>
            <a:r>
              <a:rPr lang="en-US"/>
              <a:t>x + sin</a:t>
            </a:r>
            <a:r>
              <a:rPr lang="en-US" baseline="30000"/>
              <a:t>4</a:t>
            </a:r>
            <a:r>
              <a:rPr lang="en-US"/>
              <a:t>x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2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143000"/>
            <a:ext cx="8229600" cy="1143000"/>
          </a:xfrm>
        </p:spPr>
        <p:txBody>
          <a:bodyPr/>
          <a:lstStyle/>
          <a:p>
            <a:r>
              <a:rPr lang="en-US"/>
              <a:t>3.  (Cot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+ Csc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)(Cot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– Csc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)</a:t>
            </a:r>
            <a:endParaRPr lang="el-GR">
              <a:cs typeface="Arial" charset="0"/>
            </a:endParaRP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0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5604" name="Object 4"/>
          <p:cNvGraphicFramePr>
            <a:graphicFrameLocks noChangeAspect="1"/>
          </p:cNvGraphicFramePr>
          <p:nvPr>
            <p:ph type="title"/>
          </p:nvPr>
        </p:nvGraphicFramePr>
        <p:xfrm>
          <a:off x="2286000" y="277813"/>
          <a:ext cx="4953000" cy="1779587"/>
        </p:xfrm>
        <a:graphic>
          <a:graphicData uri="http://schemas.openxmlformats.org/presentationml/2006/ole">
            <p:oleObj spid="_x0000_s4098" name="Equation" r:id="rId3" imgW="1015920" imgH="393480" progId="Equation.DSMT4">
              <p:embed/>
            </p:oleObj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8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22860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8500" dirty="0"/>
              <a:t>Homework:</a:t>
            </a:r>
            <a:br>
              <a:rPr lang="en-US" sz="8500" dirty="0"/>
            </a:br>
            <a:r>
              <a:rPr lang="en-US" sz="8500" dirty="0"/>
              <a:t>Page </a:t>
            </a:r>
            <a:r>
              <a:rPr lang="en-US" sz="8500" dirty="0" smtClean="0"/>
              <a:t>381-382</a:t>
            </a:r>
            <a:r>
              <a:rPr lang="en-US" sz="8500" dirty="0"/>
              <a:t/>
            </a:r>
            <a:br>
              <a:rPr lang="en-US" sz="8500" dirty="0"/>
            </a:br>
            <a:r>
              <a:rPr lang="en-US" sz="8500" dirty="0" smtClean="0"/>
              <a:t>#1-13, 31-41,63-75</a:t>
            </a:r>
            <a:endParaRPr lang="en-US" sz="85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63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Quotient Identities</a:t>
            </a:r>
          </a:p>
        </p:txBody>
      </p:sp>
      <p:graphicFrame>
        <p:nvGraphicFramePr>
          <p:cNvPr id="26628" name="Object 4"/>
          <p:cNvGraphicFramePr>
            <a:graphicFrameLocks noChangeAspect="1"/>
          </p:cNvGraphicFramePr>
          <p:nvPr>
            <p:ph idx="1"/>
          </p:nvPr>
        </p:nvGraphicFramePr>
        <p:xfrm>
          <a:off x="2540000" y="1830388"/>
          <a:ext cx="4064000" cy="4064000"/>
        </p:xfrm>
        <a:graphic>
          <a:graphicData uri="http://schemas.openxmlformats.org/presentationml/2006/ole">
            <p:oleObj spid="_x0000_s2050" name="Equation" r:id="rId3" imgW="812520" imgH="81252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Pythagorean Identities</a:t>
            </a:r>
          </a:p>
        </p:txBody>
      </p:sp>
      <p:graphicFrame>
        <p:nvGraphicFramePr>
          <p:cNvPr id="27652" name="Object 4"/>
          <p:cNvGraphicFramePr>
            <a:graphicFrameLocks noChangeAspect="1"/>
          </p:cNvGraphicFramePr>
          <p:nvPr>
            <p:ph idx="1"/>
          </p:nvPr>
        </p:nvGraphicFramePr>
        <p:xfrm>
          <a:off x="1524000" y="1912938"/>
          <a:ext cx="6096000" cy="3898900"/>
        </p:xfrm>
        <a:graphic>
          <a:graphicData uri="http://schemas.openxmlformats.org/presentationml/2006/ole">
            <p:oleObj spid="_x0000_s3074" name="Equation" r:id="rId3" imgW="1091880" imgH="69840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/>
              <a:t>Odd trigonometric functions</a:t>
            </a:r>
            <a:br>
              <a:rPr lang="en-US" sz="4000"/>
            </a:br>
            <a:r>
              <a:rPr lang="en-US" sz="4000"/>
              <a:t>f(-x)=-f(x)  </a:t>
            </a:r>
            <a:br>
              <a:rPr lang="en-US" sz="4000"/>
            </a:br>
            <a:r>
              <a:rPr lang="en-US" sz="4000"/>
              <a:t>NOT symmetric about y axis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  <a:p>
            <a:r>
              <a:rPr lang="en-US"/>
              <a:t>Sin x		tan x	</a:t>
            </a:r>
          </a:p>
          <a:p>
            <a:r>
              <a:rPr lang="en-US"/>
              <a:t>Csc x		cot x</a:t>
            </a:r>
          </a:p>
          <a:p>
            <a:endParaRPr lang="en-US"/>
          </a:p>
          <a:p>
            <a:r>
              <a:rPr lang="en-US"/>
              <a:t>Sin(-x)= -sin(x)		tan(-x)= -tan(x)</a:t>
            </a:r>
          </a:p>
          <a:p>
            <a:r>
              <a:rPr lang="en-US"/>
              <a:t>Csc(-x)= -csc(x)		cot (-x)= -cot(x)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/>
              <a:t>Even trigonometric functions</a:t>
            </a:r>
            <a:br>
              <a:rPr lang="en-US" sz="4000"/>
            </a:br>
            <a:r>
              <a:rPr lang="en-US" sz="4000"/>
              <a:t>f(-x)=f(x)</a:t>
            </a:r>
            <a:br>
              <a:rPr lang="en-US" sz="4000"/>
            </a:br>
            <a:r>
              <a:rPr lang="en-US" sz="4000"/>
              <a:t>SYMMETRIC about y axis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  <a:p>
            <a:r>
              <a:rPr lang="en-US"/>
              <a:t>Cos x			Sec x</a:t>
            </a:r>
          </a:p>
          <a:p>
            <a:endParaRPr lang="en-US"/>
          </a:p>
          <a:p>
            <a:r>
              <a:rPr lang="en-US"/>
              <a:t>Cos(-x) = cos(x)		sec(-x) = sec(x)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Confunction Identities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sin (90</a:t>
            </a:r>
            <a:r>
              <a:rPr lang="en-US">
                <a:cs typeface="Arial" charset="0"/>
              </a:rPr>
              <a:t>°-x)=cos (x)		</a:t>
            </a:r>
            <a:r>
              <a:rPr lang="en-US"/>
              <a:t>cos (90</a:t>
            </a:r>
            <a:r>
              <a:rPr lang="en-US">
                <a:cs typeface="Arial" charset="0"/>
              </a:rPr>
              <a:t>°-x)=sin (x)</a:t>
            </a:r>
          </a:p>
          <a:p>
            <a:endParaRPr lang="en-US">
              <a:cs typeface="Arial" charset="0"/>
            </a:endParaRPr>
          </a:p>
          <a:p>
            <a:r>
              <a:rPr lang="en-US"/>
              <a:t>tan (90</a:t>
            </a:r>
            <a:r>
              <a:rPr lang="en-US">
                <a:cs typeface="Arial" charset="0"/>
              </a:rPr>
              <a:t>°-x)=cot (x) 	</a:t>
            </a:r>
            <a:r>
              <a:rPr lang="en-US"/>
              <a:t>cot (90</a:t>
            </a:r>
            <a:r>
              <a:rPr lang="en-US">
                <a:cs typeface="Arial" charset="0"/>
              </a:rPr>
              <a:t>°-x)=tan (x)</a:t>
            </a:r>
          </a:p>
          <a:p>
            <a:endParaRPr lang="en-US">
              <a:cs typeface="Arial" charset="0"/>
            </a:endParaRPr>
          </a:p>
          <a:p>
            <a:r>
              <a:rPr lang="en-US"/>
              <a:t>sec (90</a:t>
            </a:r>
            <a:r>
              <a:rPr lang="en-US">
                <a:cs typeface="Arial" charset="0"/>
              </a:rPr>
              <a:t>°-x)=csc (x) 	</a:t>
            </a:r>
            <a:r>
              <a:rPr lang="en-US"/>
              <a:t>csc (90</a:t>
            </a:r>
            <a:r>
              <a:rPr lang="en-US">
                <a:cs typeface="Arial" charset="0"/>
              </a:rPr>
              <a:t>°-x)=sec (x)</a:t>
            </a: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>
          <a:xfrm>
            <a:off x="609600" y="2362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5500"/>
              <a:t>Using given values to find remaining trig functions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219200"/>
            <a:ext cx="8229600" cy="1143000"/>
          </a:xfrm>
        </p:spPr>
        <p:txBody>
          <a:bodyPr/>
          <a:lstStyle/>
          <a:p>
            <a:r>
              <a:rPr lang="en-US"/>
              <a:t>1.  Tan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¾ and Csc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</a:t>
            </a:r>
            <a:r>
              <a:rPr lang="en-US" baseline="30000">
                <a:cs typeface="Arial" charset="0"/>
              </a:rPr>
              <a:t>5</a:t>
            </a:r>
            <a:r>
              <a:rPr lang="en-US">
                <a:cs typeface="Arial" charset="0"/>
              </a:rPr>
              <a:t>/</a:t>
            </a:r>
            <a:r>
              <a:rPr lang="en-US" baseline="-25000">
                <a:cs typeface="Arial" charset="0"/>
              </a:rPr>
              <a:t>3</a:t>
            </a:r>
            <a:endParaRPr lang="el-GR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 C 0.007 -0.01333  0.014 -0.028  0.021 -0.04667  C 0.04 -0.1  0.045 -0.152  0.031 -0.16  C 0.017 -0.16933  -0.01 -0.132  -0.029 -0.07867  C -0.039 -0.05067  -0.045 -0.024  -0.047 -0.004  C -0.05 0.012  -0.051 0.028  -0.051 0.04667  C -0.051 0.10667  -0.038 0.156  -0.023 0.156  C -0.008 0.156  0.005 0.10667  0.005 0.04667  C 0.005 0.01867  0.002 -0.008  -0.003 -0.02667  C -0.005 -0.04267  -0.01 -0.06  -0.016 -0.07733  C -0.036 -0.132  -0.063 -0.16933  -0.077 -0.16  C -0.091 -0.15067  -0.086 -0.1  -0.066 -0.04533  C -0.058 -0.02  -0.047 0.00133  -0.036 0.016  C -0.028 0.02933  -0.019 0.04133  -0.007 0.05333  C 0.029 0.092  0.065 0.10933  0.075 0.09333  C 0.084 0.07733  0.064 0.03333  0.028 -0.004  C 0.013 -0.02  -0.003 -0.032  -0.016 -0.04  C -0.028 -0.048  -0.043 -0.05467  -0.059 -0.05867  C -0.103 -0.072  -0.141 -0.068  -0.144 -0.04667  C -0.148 -0.02667  -0.115 0.0  -0.071 0.01333  C -0.051 0.01867  -0.032 0.02133  -0.017 0.02  C -0.004 0.02  0.01 0.01733  0.025 0.01333  C 0.069 0.0  0.102 -0.028  0.098 -0.048  C 0.095 -0.068  0.057 -0.07333  0.013 -0.06  C -0.008 -0.05333  -0.027 -0.044  -0.04 -0.03333  C -0.051 -0.02533  -0.062 -0.016  -0.074 -0.004  C -0.109 0.03467  -0.13 0.07733  -0.12 0.09333  C -0.111 0.10933  -0.074 0.092  -0.039 0.05467  C -0.022 0.036  -0.008 0.01733  0.0 0.0  Z" pathEditMode="relative">
                                      <p:cBhvr>
                                        <p:cTn id="6" dur="1299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</TotalTime>
  <Words>178</Words>
  <Application>Microsoft Office PowerPoint</Application>
  <PresentationFormat>On-screen Show (4:3)</PresentationFormat>
  <Paragraphs>47</Paragraphs>
  <Slides>26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8" baseType="lpstr">
      <vt:lpstr>Office Theme</vt:lpstr>
      <vt:lpstr>MathType 5.0 Equation</vt:lpstr>
      <vt:lpstr>Lesson 5.1 part one</vt:lpstr>
      <vt:lpstr>Reciprocal Identities</vt:lpstr>
      <vt:lpstr>Quotient Identities</vt:lpstr>
      <vt:lpstr>Pythagorean Identities</vt:lpstr>
      <vt:lpstr>Odd trigonometric functions f(-x)=-f(x)   NOT symmetric about y axis</vt:lpstr>
      <vt:lpstr>Even trigonometric functions f(-x)=f(x) SYMMETRIC about y axis</vt:lpstr>
      <vt:lpstr>Confunction Identities</vt:lpstr>
      <vt:lpstr>Using given values to find remaining trig functions</vt:lpstr>
      <vt:lpstr>1.  Tan Θ = ¾ and Csc Θ = 5/3</vt:lpstr>
      <vt:lpstr>2.  Cot Θ = -5 and sin Θ = 26/26</vt:lpstr>
      <vt:lpstr>3.  Tan Θ is undefined and          sin Θ &gt; 0</vt:lpstr>
      <vt:lpstr>Slide 12</vt:lpstr>
      <vt:lpstr>Simplifying Trigonometric Identities</vt:lpstr>
      <vt:lpstr>To simplify a trig identity means to rewrite it in as few terms/quantities as possible</vt:lpstr>
      <vt:lpstr>To do this we use trig identity properties</vt:lpstr>
      <vt:lpstr>1.  Simplify: Cos Θ TanΘ</vt:lpstr>
      <vt:lpstr>Simplify: cos(/2 – x) Cot x</vt:lpstr>
      <vt:lpstr>Simplify: CosΘ(1 + Tan2Θ)</vt:lpstr>
      <vt:lpstr>Simplify: (Tan2Θ)/(Sec2Θ)</vt:lpstr>
      <vt:lpstr>Slide 20</vt:lpstr>
      <vt:lpstr>More Advanced Simplifying Trig Identities</vt:lpstr>
      <vt:lpstr>1.  sec2x + tan2x sec2x</vt:lpstr>
      <vt:lpstr>2.  1 – 2sin2x + sin4x</vt:lpstr>
      <vt:lpstr>3.  (CotΘ + CscΘ)(CotΘ – CscΘ)</vt:lpstr>
      <vt:lpstr>Slide 25</vt:lpstr>
      <vt:lpstr>Homework: Page 381-382 #1-13, 31-41,63-75</vt:lpstr>
    </vt:vector>
  </TitlesOfParts>
  <Company>nbcrsd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5.1 part one</dc:title>
  <dc:creator>abeason</dc:creator>
  <cp:lastModifiedBy>abeason</cp:lastModifiedBy>
  <cp:revision>3</cp:revision>
  <dcterms:created xsi:type="dcterms:W3CDTF">2009-11-16T12:51:30Z</dcterms:created>
  <dcterms:modified xsi:type="dcterms:W3CDTF">2009-11-16T14:43:10Z</dcterms:modified>
</cp:coreProperties>
</file>

<file path=docProps/thumbnail.jpeg>
</file>